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87" r:id="rId5"/>
    <p:sldId id="259" r:id="rId6"/>
    <p:sldId id="292" r:id="rId7"/>
    <p:sldId id="261" r:id="rId8"/>
    <p:sldId id="288" r:id="rId9"/>
    <p:sldId id="262" r:id="rId10"/>
    <p:sldId id="263" r:id="rId11"/>
    <p:sldId id="271" r:id="rId12"/>
    <p:sldId id="285" r:id="rId13"/>
    <p:sldId id="286" r:id="rId14"/>
    <p:sldId id="272" r:id="rId15"/>
    <p:sldId id="267" r:id="rId16"/>
    <p:sldId id="293" r:id="rId17"/>
    <p:sldId id="264" r:id="rId18"/>
    <p:sldId id="277" r:id="rId19"/>
    <p:sldId id="280" r:id="rId20"/>
    <p:sldId id="279" r:id="rId21"/>
    <p:sldId id="294" r:id="rId22"/>
    <p:sldId id="266" r:id="rId23"/>
    <p:sldId id="268" r:id="rId24"/>
    <p:sldId id="269" r:id="rId25"/>
    <p:sldId id="270" r:id="rId26"/>
    <p:sldId id="295" r:id="rId27"/>
    <p:sldId id="265" r:id="rId28"/>
    <p:sldId id="273" r:id="rId29"/>
    <p:sldId id="260" r:id="rId30"/>
    <p:sldId id="274" r:id="rId31"/>
    <p:sldId id="275" r:id="rId32"/>
    <p:sldId id="276" r:id="rId33"/>
    <p:sldId id="278" r:id="rId34"/>
    <p:sldId id="281" r:id="rId35"/>
    <p:sldId id="296" r:id="rId36"/>
    <p:sldId id="282" r:id="rId37"/>
    <p:sldId id="283" r:id="rId38"/>
    <p:sldId id="28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7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9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14AEB-DF90-4717-800B-3A905A0F8F85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F3876-2C5C-49CA-99B9-4C89638AE6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20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Achtung: beim</a:t>
            </a:r>
            <a:r>
              <a:rPr lang="de-DE" baseline="0" dirty="0" smtClean="0"/>
              <a:t> Altersrechner wurden Testdatum &amp; Geburtsdatum getauscht!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F3876-2C5C-49CA-99B9-4C89638AE6AE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13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A6A-0F00-41F2-A728-8563507AA7DE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27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9095-C7FB-4699-8AF8-E978A1F9DB32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36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F59E-3402-443F-A285-095639318E4D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8214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FB37-A0BC-4785-B205-9D266A7B8E40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442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91C5-18ED-427F-94F7-60CBD387012B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5958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E7F-4A35-43F8-955C-8C8C7E998C31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684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837B-F176-4ADF-8F15-B55FCC99EB28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8638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516A-8DA3-482F-9681-D1F90BA2E3D7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53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A5E-C69D-402F-9C20-B011651E5244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20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3A57-63CE-4ADA-AF57-6429B3255AB3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07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B907-6CA7-46CD-A034-C1D5B7C10ABA}" type="datetime1">
              <a:rPr lang="de-DE" smtClean="0"/>
              <a:t>05.01.2024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80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F661-A07D-4EB7-A7BC-45491509ED74}" type="datetime1">
              <a:rPr lang="de-DE" smtClean="0"/>
              <a:t>05.01.2024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42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BAFA-21AB-4B1E-BF29-3F3E5B8845F0}" type="datetime1">
              <a:rPr lang="de-DE" smtClean="0"/>
              <a:t>05.01.2024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04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8FDD-CDAF-4AB0-AD17-77BA1AB23786}" type="datetime1">
              <a:rPr lang="de-DE" smtClean="0"/>
              <a:t>05.01.2024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63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C2EA-F1C4-44CB-A458-45BF2CECC466}" type="datetime1">
              <a:rPr lang="de-DE" smtClean="0"/>
              <a:t>05.01.2024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46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A683-F9D3-4F48-B8C5-ECF201151692}" type="datetime1">
              <a:rPr lang="de-DE" smtClean="0"/>
              <a:t>05.01.2024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66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9DDFD-6E35-4738-9254-8D77A372B4EC}" type="datetime1">
              <a:rPr lang="de-DE" smtClean="0"/>
              <a:t>05.01.2024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127AF2-5AB5-496B-BD77-994730B56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822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arsonclinical.de/service/alters-und-normwertrechner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uma.com/mabc" TargetMode="External"/><Relationship Id="rId2" Type="http://schemas.openxmlformats.org/officeDocument/2006/relationships/hyperlink" Target="https://www.usum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s://www.pearsonclinical.d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15614" y="1137208"/>
            <a:ext cx="7766936" cy="1646302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M-ABC-3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15614" y="2671212"/>
            <a:ext cx="7766936" cy="1096899"/>
          </a:xfrm>
        </p:spPr>
        <p:txBody>
          <a:bodyPr/>
          <a:lstStyle/>
          <a:p>
            <a:pPr algn="ctr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Standardisierungsversion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08" y="256288"/>
            <a:ext cx="2414016" cy="77724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521" y="89945"/>
            <a:ext cx="2452029" cy="110992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2730120" y="4256954"/>
            <a:ext cx="5737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Testleiter:innen-Projekteinweisung</a:t>
            </a:r>
            <a:endParaRPr lang="de-DE" sz="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endParaRPr lang="de-DE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754330" y="6330120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10271" y="1461592"/>
            <a:ext cx="8596668" cy="4425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Bildungsniveau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Stratifizierung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nach drei Bildungsniveaus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Ausschließlich schulische, nicht berufliche Ausbildung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Bei Kindern und Jugendlichen ist das Bildungsniveau der Hauptbezugsperson entscheidend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Bildungsniveau 1: Hauptschulabschluss oder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vergleichbar;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kein Abschluss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Bildungsniveau 2: Realschulabschluss oder vergleichbar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Bildungsniveau 3: allgemeine oder fachgebundene Hochschulreife</a:t>
            </a:r>
          </a:p>
          <a:p>
            <a:pPr lvl="1"/>
            <a:endParaRPr lang="de-DE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10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15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 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475875"/>
            <a:ext cx="8596668" cy="4579498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Berechnung des Testpersonenalters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7/8)</a:t>
            </a:r>
            <a:endParaRPr lang="de-DE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11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801" y="2063193"/>
            <a:ext cx="5683734" cy="2723456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119018" y="5203678"/>
            <a:ext cx="827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Tipp: Altersrechner lässt sich finden unter: </a:t>
            </a:r>
          </a:p>
          <a:p>
            <a:r>
              <a:rPr lang="de-DE" dirty="0">
                <a:hlinkClick r:id="rId6"/>
              </a:rPr>
              <a:t>https://</a:t>
            </a:r>
            <a:r>
              <a:rPr lang="de-DE" dirty="0" smtClean="0">
                <a:hlinkClick r:id="rId6"/>
              </a:rPr>
              <a:t>www.pearsonclinical.de/service/alters-und-normwertrechner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29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 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475875"/>
            <a:ext cx="8596668" cy="4579498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Berechnung des Testpersonenalters - Übung</a:t>
            </a: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12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78683"/>
              </p:ext>
            </p:extLst>
          </p:nvPr>
        </p:nvGraphicFramePr>
        <p:xfrm>
          <a:off x="1571887" y="2562058"/>
          <a:ext cx="7559588" cy="2423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9897">
                  <a:extLst>
                    <a:ext uri="{9D8B030D-6E8A-4147-A177-3AD203B41FA5}">
                      <a16:colId xmlns:a16="http://schemas.microsoft.com/office/drawing/2014/main" val="693713551"/>
                    </a:ext>
                  </a:extLst>
                </a:gridCol>
                <a:gridCol w="1889897">
                  <a:extLst>
                    <a:ext uri="{9D8B030D-6E8A-4147-A177-3AD203B41FA5}">
                      <a16:colId xmlns:a16="http://schemas.microsoft.com/office/drawing/2014/main" val="2113573869"/>
                    </a:ext>
                  </a:extLst>
                </a:gridCol>
                <a:gridCol w="1889897">
                  <a:extLst>
                    <a:ext uri="{9D8B030D-6E8A-4147-A177-3AD203B41FA5}">
                      <a16:colId xmlns:a16="http://schemas.microsoft.com/office/drawing/2014/main" val="3755679243"/>
                    </a:ext>
                  </a:extLst>
                </a:gridCol>
                <a:gridCol w="1889897">
                  <a:extLst>
                    <a:ext uri="{9D8B030D-6E8A-4147-A177-3AD203B41FA5}">
                      <a16:colId xmlns:a16="http://schemas.microsoft.com/office/drawing/2014/main" val="978815592"/>
                    </a:ext>
                  </a:extLst>
                </a:gridCol>
              </a:tblGrid>
              <a:tr h="60582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Monat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Tag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699285"/>
                  </a:ext>
                </a:extLst>
              </a:tr>
              <a:tr h="605825">
                <a:tc>
                  <a:txBody>
                    <a:bodyPr/>
                    <a:lstStyle/>
                    <a:p>
                      <a:r>
                        <a:rPr lang="de-DE" dirty="0" smtClean="0"/>
                        <a:t>Testdatum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2023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21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089637"/>
                  </a:ext>
                </a:extLst>
              </a:tr>
              <a:tr h="605825">
                <a:tc>
                  <a:txBody>
                    <a:bodyPr/>
                    <a:lstStyle/>
                    <a:p>
                      <a:r>
                        <a:rPr lang="de-DE" dirty="0" smtClean="0"/>
                        <a:t>Geburtsdatum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2011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29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119580"/>
                  </a:ext>
                </a:extLst>
              </a:tr>
              <a:tr h="605825">
                <a:tc>
                  <a:txBody>
                    <a:bodyPr/>
                    <a:lstStyle/>
                    <a:p>
                      <a:r>
                        <a:rPr lang="de-DE" dirty="0" smtClean="0"/>
                        <a:t>Alter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045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30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 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475875"/>
            <a:ext cx="8596668" cy="4579498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Berechnung des Testpersonenalters - Übung</a:t>
            </a: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13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97589"/>
              </p:ext>
            </p:extLst>
          </p:nvPr>
        </p:nvGraphicFramePr>
        <p:xfrm>
          <a:off x="1571887" y="2562058"/>
          <a:ext cx="7559588" cy="2423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9897">
                  <a:extLst>
                    <a:ext uri="{9D8B030D-6E8A-4147-A177-3AD203B41FA5}">
                      <a16:colId xmlns:a16="http://schemas.microsoft.com/office/drawing/2014/main" val="693713551"/>
                    </a:ext>
                  </a:extLst>
                </a:gridCol>
                <a:gridCol w="1889897">
                  <a:extLst>
                    <a:ext uri="{9D8B030D-6E8A-4147-A177-3AD203B41FA5}">
                      <a16:colId xmlns:a16="http://schemas.microsoft.com/office/drawing/2014/main" val="2113573869"/>
                    </a:ext>
                  </a:extLst>
                </a:gridCol>
                <a:gridCol w="1889897">
                  <a:extLst>
                    <a:ext uri="{9D8B030D-6E8A-4147-A177-3AD203B41FA5}">
                      <a16:colId xmlns:a16="http://schemas.microsoft.com/office/drawing/2014/main" val="3755679243"/>
                    </a:ext>
                  </a:extLst>
                </a:gridCol>
                <a:gridCol w="1889897">
                  <a:extLst>
                    <a:ext uri="{9D8B030D-6E8A-4147-A177-3AD203B41FA5}">
                      <a16:colId xmlns:a16="http://schemas.microsoft.com/office/drawing/2014/main" val="978815592"/>
                    </a:ext>
                  </a:extLst>
                </a:gridCol>
              </a:tblGrid>
              <a:tr h="60582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Monat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Tag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699285"/>
                  </a:ext>
                </a:extLst>
              </a:tr>
              <a:tr h="605825">
                <a:tc>
                  <a:txBody>
                    <a:bodyPr/>
                    <a:lstStyle/>
                    <a:p>
                      <a:r>
                        <a:rPr lang="de-DE" dirty="0" smtClean="0"/>
                        <a:t>Testdatum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2023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trike="sngStrike" dirty="0" smtClean="0"/>
                        <a:t>04</a:t>
                      </a:r>
                      <a:r>
                        <a:rPr lang="de-DE" strike="noStrike" dirty="0" smtClean="0"/>
                        <a:t>  </a:t>
                      </a:r>
                      <a:r>
                        <a:rPr lang="de-D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16</a:t>
                      </a:r>
                      <a:endParaRPr lang="de-DE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trike="sngStrike" dirty="0" smtClean="0"/>
                        <a:t>21 </a:t>
                      </a:r>
                      <a:r>
                        <a:rPr lang="de-DE" strike="noStrike" baseline="0" dirty="0" smtClean="0"/>
                        <a:t> </a:t>
                      </a:r>
                      <a:r>
                        <a:rPr lang="de-D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51</a:t>
                      </a:r>
                      <a:endParaRPr lang="de-DE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089637"/>
                  </a:ext>
                </a:extLst>
              </a:tr>
              <a:tr h="605825">
                <a:tc>
                  <a:txBody>
                    <a:bodyPr/>
                    <a:lstStyle/>
                    <a:p>
                      <a:r>
                        <a:rPr lang="de-DE" dirty="0" smtClean="0"/>
                        <a:t>Geburtsdatum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trike="sngStrike" dirty="0" smtClean="0"/>
                        <a:t>2011</a:t>
                      </a:r>
                      <a:r>
                        <a:rPr lang="de-DE" strike="noStrike" dirty="0" smtClean="0"/>
                        <a:t>  </a:t>
                      </a:r>
                      <a:r>
                        <a:rPr lang="de-D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2012</a:t>
                      </a:r>
                      <a:endParaRPr lang="de-DE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trike="sngStrike" dirty="0" smtClean="0"/>
                        <a:t>09</a:t>
                      </a:r>
                      <a:r>
                        <a:rPr lang="de-DE" strike="noStrike" dirty="0" smtClean="0"/>
                        <a:t>  </a:t>
                      </a:r>
                      <a:r>
                        <a:rPr lang="de-D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de-DE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29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119580"/>
                  </a:ext>
                </a:extLst>
              </a:tr>
              <a:tr h="605825">
                <a:tc>
                  <a:txBody>
                    <a:bodyPr/>
                    <a:lstStyle/>
                    <a:p>
                      <a:r>
                        <a:rPr lang="de-DE" dirty="0" smtClean="0"/>
                        <a:t>Alter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06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045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94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4948" y="1664775"/>
            <a:ext cx="8596668" cy="4450859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Altersgruppe: 3-6 Jahre </a:t>
            </a:r>
            <a:r>
              <a:rPr lang="de-DE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(rote Protokollbögen)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Altersgruppe: 7-11 Jahre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(grüne Protokollbögen)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Altersgruppe: 12-25 Jahre </a:t>
            </a:r>
            <a: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(blaue Protokollbögen)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Abhängig vom Alter werden unterschiedliche Testmaterialien benötigt</a:t>
            </a:r>
          </a:p>
          <a:p>
            <a:pPr lvl="1"/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Falsch ausgefüllte Protokollbögen (z.B. 12-jährige TP mit grünem Test getestet) können nicht honoriert werden! </a:t>
            </a:r>
          </a:p>
          <a:p>
            <a:pPr lvl="1"/>
            <a:endParaRPr lang="de-DE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14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607395"/>
            <a:ext cx="8596668" cy="4242614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Rechnungstellung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55€ / Test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Bezahlung nach Prüfung durch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USUMA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Einweisung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zusammen mit den ersten beiden Testungen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abrechnen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Abrechnungsvorlage online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Kilometerabrechnung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Kilometer werden vergütet (Rückseite Abrechnungsbogen)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Zug-/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Öpnv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-Tickets ggf. mit einreichen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Distanzen &gt; 100 km nur nach Absprache mit USUMA</a:t>
            </a: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15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6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87261"/>
            <a:ext cx="8596668" cy="445410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Begrüßung &amp; Vorstellung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Vorstellung USUMA &amp; Pearson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Projektdarstellung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</a:p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Testmaterialien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Datenschutz &amp; Copyright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6261" y="6271551"/>
            <a:ext cx="734371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16</a:t>
            </a:fld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717" y="5813068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19" y="5775621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458061" cy="805118"/>
          </a:xfrm>
        </p:spPr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Testmaterialien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7424" y="1427163"/>
            <a:ext cx="9572652" cy="1200708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de-DE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Materialien allgemein</a:t>
            </a:r>
          </a:p>
          <a:p>
            <a:pPr lvl="1"/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Manual</a:t>
            </a:r>
          </a:p>
          <a:p>
            <a:pPr lvl="1"/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Rucksack mit Testmaterialien (enthält alle für die Aufgaben 	</a:t>
            </a:r>
          </a:p>
          <a:p>
            <a:pPr marL="457200" lvl="1" indent="0">
              <a:buNone/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benötigten Materialien)</a:t>
            </a:r>
          </a:p>
          <a:p>
            <a:pPr marL="457200" lvl="1" indent="0">
              <a:buNone/>
            </a:pP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17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197424" y="2627871"/>
            <a:ext cx="9142227" cy="4611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3" charset="2"/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Materialien Testbezogen</a:t>
            </a:r>
            <a:endParaRPr lang="de-DE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5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Demografiefragebogen</a:t>
            </a:r>
            <a:endParaRPr lang="de-DE" sz="15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5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Ausschlusskriterien</a:t>
            </a:r>
          </a:p>
          <a:p>
            <a:pPr lvl="1"/>
            <a:r>
              <a:rPr lang="de-DE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Einwilligungserklärung zum Datenschutz </a:t>
            </a:r>
          </a:p>
          <a:p>
            <a:pPr lvl="1"/>
            <a:r>
              <a:rPr lang="de-DE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Informationsflyer </a:t>
            </a:r>
            <a:endParaRPr lang="de-DE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Protokollbogen (rot/grün/blau)</a:t>
            </a:r>
          </a:p>
          <a:p>
            <a:pPr lvl="1"/>
            <a:r>
              <a:rPr lang="de-DE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 Arbeitsblatt „Kreise zeichnen“ </a:t>
            </a:r>
          </a:p>
          <a:p>
            <a:pPr lvl="1"/>
            <a:r>
              <a:rPr lang="de-DE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Fremd-/ Selbsteinschätzung (Fremdeinschätzung ist von der Hauptbezugsperson auszufüllen)</a:t>
            </a:r>
            <a:endParaRPr lang="de-DE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14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Wichtig:</a:t>
            </a:r>
            <a:r>
              <a:rPr lang="de-DE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alle Materialien einer Testperson (Protokoll-, Fragebögen etc.) mit derselben ID kennzeichnen </a:t>
            </a:r>
          </a:p>
          <a:p>
            <a:pPr marL="457200" lvl="1" indent="0">
              <a:buNone/>
            </a:pPr>
            <a:endParaRPr lang="de-DE" sz="15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5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Protokollbogen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280" y="1475875"/>
            <a:ext cx="9413151" cy="457949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de-DE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Protokollbögen der versch. Altersgruppen sind farblich unterlegt</a:t>
            </a:r>
          </a:p>
          <a:p>
            <a:pPr lvl="2"/>
            <a:r>
              <a:rPr lang="de-DE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 1 ist rot</a:t>
            </a:r>
          </a:p>
          <a:p>
            <a:pPr lvl="2"/>
            <a:r>
              <a:rPr lang="de-DE" sz="19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 2 ist grün </a:t>
            </a:r>
          </a:p>
          <a:p>
            <a:pPr lvl="2"/>
            <a:r>
              <a:rPr lang="de-DE" sz="19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 3 ist blau </a:t>
            </a:r>
          </a:p>
          <a:p>
            <a:pPr lvl="1"/>
            <a:r>
              <a:rPr lang="de-DE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Bestehend aus 8 Seiten </a:t>
            </a:r>
          </a:p>
          <a:p>
            <a:pPr lvl="1"/>
            <a:r>
              <a:rPr lang="de-DE" sz="19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Deckblatt: </a:t>
            </a:r>
            <a:r>
              <a:rPr lang="de-DE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demografische Angaben; Angaben zu Seh-/Hörhilfen; tabellarische Übersicht der Testwerte</a:t>
            </a:r>
          </a:p>
          <a:p>
            <a:pPr lvl="1"/>
            <a:r>
              <a:rPr lang="de-DE" sz="19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 2 bis 6: </a:t>
            </a:r>
            <a:r>
              <a:rPr lang="de-DE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ausführliche Übersicht welche Testwerte zu erfassen sind (inkl. Informationen bzgl. Zeit, Anzahl richtiger Kreise etc.) </a:t>
            </a:r>
          </a:p>
          <a:p>
            <a:pPr lvl="1"/>
            <a:r>
              <a:rPr lang="de-DE" sz="19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 7: </a:t>
            </a:r>
            <a:r>
              <a:rPr lang="de-DE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Auflistungen versch. Faktoren, die negativen Einfluss auf Leistungen der Testperson haben können ohne im Zusammenhang mit Motorik zustehen </a:t>
            </a:r>
            <a:r>
              <a:rPr lang="de-DE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z.B. erhöhte Ablenkbarkeit, Impulsivität der Testperson</a:t>
            </a:r>
            <a:endParaRPr lang="de-DE" sz="1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endParaRPr lang="de-DE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18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Manual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13/14)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0240" y="1443791"/>
            <a:ext cx="8596668" cy="4595540"/>
          </a:xfrm>
        </p:spPr>
        <p:txBody>
          <a:bodyPr>
            <a:normAutofit/>
          </a:bodyPr>
          <a:lstStyle/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 alle Aufgaben hinweg vergleichbar und wie folgt gegliedert: 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 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Materialien 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Aufbau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Aufgabenbeschreibung 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Demonstration und Übung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Formelle Testdurchgänge 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Ausfüllen des Protokollbogens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19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87261"/>
            <a:ext cx="8596668" cy="445410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Begrüßung &amp; Vorstellung</a:t>
            </a:r>
          </a:p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Vorstellung USUMA &amp; Pearson</a:t>
            </a:r>
          </a:p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Projektdarstellung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Testmaterialien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Datenschutz &amp; Copyright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6261" y="6271551"/>
            <a:ext cx="734371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</a:t>
            </a:fld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717" y="5813068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19" y="5775621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2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Fragebogen</a:t>
            </a: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(Fremd- &amp; Selbsteinschätzung,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 13)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0239" y="1420252"/>
            <a:ext cx="8596668" cy="4467204"/>
          </a:xfrm>
        </p:spPr>
        <p:txBody>
          <a:bodyPr>
            <a:normAutofit lnSpcReduction="10000"/>
          </a:bodyPr>
          <a:lstStyle/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Einschätzung motorischer Alltagsaktivitäten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Erfassung von individuellen Stärken und Schwächen der Testperson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Altersangepasste Fragebogenversionen für die versch. Altersgruppen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 durch die Hauptbezugsperson (z.B. die Mutter) ausgefüllt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Altersgruppe 3 (12-25) </a:t>
            </a:r>
            <a:r>
              <a:rPr lang="de-DE" sz="18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zusätzlicher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Fragebogen zur Selbsteinschätzung, Fremdeinschätzung ist weiterhin von der HBP auszufüllen!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Untergliedert in drei Bereiche: </a:t>
            </a:r>
          </a:p>
          <a:p>
            <a:pPr lvl="2"/>
            <a:r>
              <a:rPr lang="de-DE" sz="16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1:</a:t>
            </a:r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Aspekte der Bewegungskoordination (z.B. Gleichgewicht)</a:t>
            </a:r>
          </a:p>
          <a:p>
            <a:pPr lvl="2"/>
            <a:r>
              <a:rPr lang="de-DE" sz="16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2:</a:t>
            </a:r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Faktoren, die beeinflussen, wie eine Fähigkeit umgesetzt wird und wie neue Bewegungsaufgaben gelernt werden (z.B. Konzentration)</a:t>
            </a:r>
          </a:p>
          <a:p>
            <a:pPr lvl="2"/>
            <a:r>
              <a:rPr lang="de-DE" sz="16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3:</a:t>
            </a:r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Auswirkungen von Bewegungsschwierigkeiten auf den Alltag der Testperson (z.B. Selbstwertgefühl) </a:t>
            </a:r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20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58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87261"/>
            <a:ext cx="8596668" cy="445410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Begrüßung &amp; Vorstellung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Vorstellung USUMA &amp; Pearson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Projektdarstellung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Testmaterialien</a:t>
            </a:r>
          </a:p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Datenschutz &amp; Copyright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6261" y="6271551"/>
            <a:ext cx="734371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21</a:t>
            </a:fld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717" y="5813068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19" y="5775621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1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9533" y="1420252"/>
            <a:ext cx="8596668" cy="446720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Testumgebung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5/6)</a:t>
            </a:r>
            <a:endParaRPr lang="de-DE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Ausreichend Platz für Durchführung (mind. 6 m x 4 m)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ebene, leere Wand (vorzugsweise ohne Fenster)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Harter, ebener und glatter Boden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Ausreichend Beleuchtung &amp; angenehmes Raumklima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Mögliche Ablenkungen vorbeugen (z.B. Testperson mit Rücken zum Fenster platzieren)</a:t>
            </a:r>
          </a:p>
          <a:p>
            <a:pPr lvl="1"/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22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8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351" y="1458848"/>
            <a:ext cx="9029804" cy="4563456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Aufbau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5/6)</a:t>
            </a:r>
            <a:endParaRPr lang="de-DE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Tisch und zwei Stühle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Tischunterlage für die Aufgaben zur Handgeschicklichkeit bereitlegen 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Hüpfmatten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vor Eintreffen der Testperson platzieren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1800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wichtig: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sichere Entfernung zu den Wänden 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Manual stets griffbehalt haben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23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80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2473" y="1468379"/>
            <a:ext cx="9669824" cy="4419077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Bekleidung Testperson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6)</a:t>
            </a:r>
            <a:endParaRPr lang="de-DE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Empfohlen wird </a:t>
            </a:r>
            <a:r>
              <a:rPr lang="de-DE" sz="18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Sportkleidung inkl. Turnschuhe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optimale Bewegungsfreiheit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Alltagskleidung (bspw. Röcke, (kurze) Hosen) zulässig sofern Bewegungsfreiheit dadurch nicht eingeschränkt wird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Stiefel dürfen während Testung</a:t>
            </a:r>
            <a:r>
              <a:rPr lang="de-DE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nicht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getragen werden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Trägt Testperson üblicherweise eine Brille, stellen Sie sicher, dass diese mitgebracht und verwendet wird</a:t>
            </a:r>
          </a:p>
          <a:p>
            <a:pPr marL="457200" lvl="1" indent="0">
              <a:buNone/>
            </a:pPr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24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0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7736" y="1484421"/>
            <a:ext cx="9325249" cy="4403035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Vorbereitung </a:t>
            </a:r>
            <a:r>
              <a:rPr lang="de-DE" sz="2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Testleiter:in</a:t>
            </a: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6/7)</a:t>
            </a:r>
            <a:endParaRPr lang="de-DE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Angemessene Kleidung (insbesondere Schuhwerk) für eine richtige &amp; sichere Demonstration der Aufgaben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Üben Sie die Aufgaben im Voraus der Testung, um die Übungen problemlos demonstrieren zu können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Aufgaben im Sitzen demonstrieren Sie der Testperson indem Sie neben ihr sitzen</a:t>
            </a:r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25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1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87261"/>
            <a:ext cx="8596668" cy="445410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Begrüßung &amp; Vorstellung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Vorstellung USUMA &amp; Pearson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Projektdarstellung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Testmaterialien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</a:p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Datenschutz &amp; Copyright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6261" y="6271551"/>
            <a:ext cx="734371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26</a:t>
            </a:fld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717" y="5813068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19" y="5775621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61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88169"/>
            <a:ext cx="8596668" cy="4467204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Testdurchführung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Vertrautheit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mit Protokollbogen und Manual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Begleitdokumente müssen vollständig ausgefüllt und unterschrieben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Genug Zeit einplanen – Testdurchführung ca.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20 - 40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Minuten, Vor- und Nachbereitung ca.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 – 20 Minuten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Überprüfen Sie, dass die Sicherheit der Testperson gegeben ist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ersten beiden Testungen: Überprüfung und Feedback abwarten bevor Testungen fortgeführt werden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dürfen</a:t>
            </a: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27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350" y="1480802"/>
            <a:ext cx="9094635" cy="459219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de-DE" sz="2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Testperson-Testleiter:in-Beziehung</a:t>
            </a: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9/10)</a:t>
            </a:r>
            <a:endParaRPr lang="de-DE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Vertrauensvolle &amp; kooperative Beziehung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Angenehme Testsituation schaffen </a:t>
            </a:r>
          </a:p>
          <a:p>
            <a:pPr lvl="1"/>
            <a:r>
              <a:rPr lang="de-DE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 </a:t>
            </a:r>
            <a:r>
              <a:rPr lang="de-DE" sz="1800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de-DE" sz="18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die Testperson soll Spaß an den Aufgaben haben; gestalten Sie die Übungen als ein Art „Spiel“ </a:t>
            </a:r>
          </a:p>
          <a:p>
            <a:pPr lvl="1"/>
            <a:r>
              <a:rPr lang="de-DE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ufgrund individueller Erfahrungen bei motorischen Herausforderung, ggf. bei einigen Testpersonen mehr Bemühung erforderlich, um die Motivation aufrechtzuerhalten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Regelmäßiges Loben zur Ermutigung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Niemals Eindruck vermitteln, dass Sie unzufrieden mit erbrachten Leistungen der Testperson sind </a:t>
            </a:r>
          </a:p>
          <a:p>
            <a:pPr lvl="1"/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28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725037"/>
            <a:ext cx="8596668" cy="3880773"/>
          </a:xfrm>
        </p:spPr>
        <p:txBody>
          <a:bodyPr/>
          <a:lstStyle/>
          <a:p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Altersgruppe 10 Aufgaben (Items) </a:t>
            </a:r>
          </a:p>
          <a:p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Items untergliedert in drei Bereiche: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Handgeschicklichkeit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Fangen &amp; Werfen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</a:p>
          <a:p>
            <a:pPr lvl="0">
              <a:buClr>
                <a:srgbClr val="3494BA"/>
              </a:buClr>
            </a:pPr>
            <a:r>
              <a:rPr lang="de-DE" dirty="0" smtClean="0">
                <a:solidFill>
                  <a:srgbClr val="373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Durchführungsdauer: ca. 20 bis 40 Minuten </a:t>
            </a:r>
            <a:endParaRPr lang="de-DE" dirty="0">
              <a:solidFill>
                <a:srgbClr val="373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29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Vorstellung 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376328"/>
            <a:ext cx="8596668" cy="45450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USUMA GmbH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Seit 1990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Telefonumfragen, Face-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-Face-Umfragen, Psychologische Tests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Pearson-Verlag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diverse psychologische Tests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weitere Testdurchführungen beauftragt, langfristige Zusammenarbeit möglich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7155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00" y="5921399"/>
            <a:ext cx="2414016" cy="77724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36" y="5864207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32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351" y="1725037"/>
            <a:ext cx="9647302" cy="3880773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Reihenfolge der Items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Vorgegebene Reihenfolge zwingend einzuhalten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Wenige Sonderfälle können Ausnahmen zulassen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z.B. um Motivation der Testperson aufrechtzuerhalten oder Misserfolge zu verhindern </a:t>
            </a:r>
          </a:p>
          <a:p>
            <a:pPr lvl="1"/>
            <a:r>
              <a:rPr lang="de-DE" sz="18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Abänderung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Testreihenfolge unbedingt auf Protokollbogen </a:t>
            </a:r>
            <a:r>
              <a:rPr lang="de-DE" sz="18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vermerken!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30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49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350" y="1458666"/>
            <a:ext cx="9330792" cy="456345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Demonstrations- &amp; Übungsphase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(S.11)</a:t>
            </a:r>
            <a:endParaRPr lang="de-DE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 jedem formalen Testdurchgang immer eine Demonstrations- &amp; Übungsphase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Wörtliche Instruktionen zur Unterstützung sind im Manual zu finden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Instruktionen dem Alter anpassen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Beispiel „Taler einwerfen“ für Altersgruppe 1:</a:t>
            </a:r>
          </a:p>
          <a:p>
            <a:pPr lvl="2"/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Kurze Einführung zu Beginn</a:t>
            </a:r>
            <a:r>
              <a:rPr lang="de-D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„Lass uns jetzt schnell ein paar Taler in dieses Kästchen werfen.“</a:t>
            </a:r>
          </a:p>
          <a:p>
            <a:pPr lvl="2"/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Überleitung zur Demonstration</a:t>
            </a: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„Ich mache es zuerst vor, dann darfst du es versuchen. Schau was ich mache, und hör gut zu.“</a:t>
            </a:r>
            <a:r>
              <a:rPr lang="de-D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de-D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Wichtigste Aspekte zu richtigen Ausführung während Demonstration erläutern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 Demonstration folgt Übungsphase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achten Sie auf Fehler und korrigieren Sie ggf.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Wenn notwendig, wiederholen Sie Demonstration </a:t>
            </a:r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31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351" y="1592435"/>
            <a:ext cx="9364042" cy="4595540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Testphase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11)</a:t>
            </a:r>
            <a:endParaRPr lang="de-DE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Wurde Aufgabenstellung verstanden, folgt der formelle Testdurchgang </a:t>
            </a:r>
          </a:p>
          <a:p>
            <a:pPr lvl="1"/>
            <a:r>
              <a:rPr lang="de-DE" sz="18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Wichtig: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 wörtlichen Instruktionen bzw. physische Hilfestellungen währenddessen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Einzige Aufgabe während Ausführung für </a:t>
            </a:r>
            <a:r>
              <a:rPr lang="de-DE" sz="18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Testleiter:in</a:t>
            </a:r>
            <a:r>
              <a:rPr lang="de-DE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aufmerksam beobachten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und </a:t>
            </a:r>
            <a:r>
              <a:rPr lang="de-DE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erforderliche Informationen im Protokollbogen vermerken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Zwischen Durchgängen darf korrigiert werden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Nähere Informationen finden Sie in den jeweiligen Aufgabenbeschreibungen (siehe Manual) </a:t>
            </a:r>
          </a:p>
          <a:p>
            <a:pPr lvl="1"/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32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Protokollbogen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4197" y="1459833"/>
            <a:ext cx="8596668" cy="4579498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Kürzel bei Abbruch bzw. Nicht-Durchführung 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12)</a:t>
            </a:r>
            <a:endParaRPr lang="de-DE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Fehlgeschlagener Versuch/Durchgang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</a:p>
          <a:p>
            <a:pPr lvl="1"/>
            <a:r>
              <a:rPr lang="de-DE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Verweigerung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kann auch nach bereits richtigen Durchgängen vorkommen </a:t>
            </a:r>
            <a:endParaRPr lang="de-DE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Beeinträchtigung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körperliche bzw. sensorische Beeinträchtigung, bspw. bei einem gebrochenen Arm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Kürzel dienen zur klaren Unterscheidung, ob Testperson </a:t>
            </a:r>
          </a:p>
          <a:p>
            <a:pPr lvl="2"/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Versuch ausführt, aber dieser misslingt (F)</a:t>
            </a:r>
          </a:p>
          <a:p>
            <a:pPr lvl="2"/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Sich weigert, einen Versuch auszuführen (V)</a:t>
            </a:r>
          </a:p>
          <a:p>
            <a:pPr lvl="2"/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 gutem Grund nicht in der Lage ist Versuch auszuführen (B)   </a:t>
            </a:r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33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5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Materialien</a:t>
            </a: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15)</a:t>
            </a:r>
            <a:endParaRPr lang="de-DE" sz="1800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351" y="1488613"/>
            <a:ext cx="8596668" cy="3880773"/>
          </a:xfrm>
        </p:spPr>
        <p:txBody>
          <a:bodyPr>
            <a:normAutofit/>
          </a:bodyPr>
          <a:lstStyle/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Benötigte Materialien werden bereitgestellt 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Ausnahme(n), die von </a:t>
            </a:r>
            <a:r>
              <a:rPr lang="de-DE" sz="18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Testleiter:in</a:t>
            </a:r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bereitgestellt werden muss: 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Klebeband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Schere zum Schneiden des Klebebands</a:t>
            </a:r>
          </a:p>
          <a:p>
            <a:pPr lvl="2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Stoppuhr</a:t>
            </a:r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34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6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87261"/>
            <a:ext cx="8596668" cy="445410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Begrüßung &amp; Vorstellung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Vorstellung USUMA &amp; Pearson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Projektdarstellung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Testmaterialien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</a:p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Datenschutz &amp; Copyright </a:t>
            </a:r>
          </a:p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endParaRPr lang="de-DE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6261" y="6271551"/>
            <a:ext cx="734371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35</a:t>
            </a:fld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717" y="5813068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19" y="5775621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3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Datenschutz und Copyright 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0388" y="1496182"/>
            <a:ext cx="9471337" cy="4531372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de-DE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Datenschutz</a:t>
            </a:r>
            <a:endParaRPr lang="de-DE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Schreiben Sie den Namen der Testperson nicht auf den Protokollbogen</a:t>
            </a:r>
          </a:p>
          <a:p>
            <a:pPr lvl="1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Nur Alter und Testperson-ID dürfen einen Bezug zur Testperson auf dem Protokollbogen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haben</a:t>
            </a:r>
          </a:p>
          <a:p>
            <a:pPr lvl="1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Keine Testdurchführung ohne ausgefüllte und unterschriebene Einverständniserklärung zum Datenschutz (bei </a:t>
            </a:r>
            <a:r>
              <a:rPr lang="de-DE" sz="2000" dirty="0" smtClean="0"/>
              <a:t>Personen </a:t>
            </a:r>
            <a:r>
              <a:rPr lang="de-DE" sz="2000" dirty="0"/>
              <a:t>unter </a:t>
            </a:r>
            <a:r>
              <a:rPr lang="de-DE" sz="2000" dirty="0" smtClean="0"/>
              <a:t>18 </a:t>
            </a:r>
            <a:r>
              <a:rPr lang="de-DE" sz="2000" dirty="0"/>
              <a:t>Jahren </a:t>
            </a:r>
            <a:r>
              <a:rPr lang="de-DE" sz="2000" dirty="0" smtClean="0"/>
              <a:t>die Einwilligung der Eltern </a:t>
            </a:r>
            <a:r>
              <a:rPr lang="de-DE" sz="2000" dirty="0"/>
              <a:t>bzw. </a:t>
            </a:r>
            <a:r>
              <a:rPr lang="de-DE" sz="2000" dirty="0" smtClean="0"/>
              <a:t>Sorgeberechtigten)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</a:p>
          <a:p>
            <a:pPr lvl="1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Manual und Protokollbogen sind urheberrechtlich geschützt</a:t>
            </a:r>
          </a:p>
          <a:p>
            <a:pPr lvl="1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Alle Urheberrechte liegen beim Pearson-Verlag</a:t>
            </a:r>
          </a:p>
          <a:p>
            <a:pPr lvl="1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Kopien dürfen nur nach Absprache und Freigabe erstellt werden</a:t>
            </a:r>
          </a:p>
          <a:p>
            <a:pPr lvl="1"/>
            <a:endParaRPr lang="de-DE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36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90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37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  <p:sp>
        <p:nvSpPr>
          <p:cNvPr id="7" name="Interaktive Schaltfläche: Hilfe 6">
            <a:hlinkClick r:id="" action="ppaction://noaction" highlightClick="1"/>
          </p:cNvPr>
          <p:cNvSpPr/>
          <p:nvPr/>
        </p:nvSpPr>
        <p:spPr>
          <a:xfrm>
            <a:off x="3497811" y="2195082"/>
            <a:ext cx="2939858" cy="2776635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8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 </a:t>
            </a:r>
            <a:r>
              <a:rPr lang="de-DE" u="sng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Informationen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351" y="1461379"/>
            <a:ext cx="8596668" cy="4426077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USUMA </a:t>
            </a:r>
          </a:p>
          <a:p>
            <a:pPr lvl="1"/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https://www.usuma.com/</a:t>
            </a:r>
            <a:endParaRPr lang="de-DE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2000" u="sng" dirty="0" smtClean="0">
                <a:solidFill>
                  <a:srgbClr val="F491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de-DE" sz="2000" u="sng" dirty="0">
                <a:solidFill>
                  <a:srgbClr val="F491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://www.usuma.com/mabc</a:t>
            </a:r>
            <a:endParaRPr lang="de-DE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Feldabteilung: 	030 – 927 028 35 (Fr. Neubert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43200" lvl="6" indent="0">
              <a:buNone/>
            </a:pPr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Janine.neubert@usuma.com</a:t>
            </a:r>
            <a:endParaRPr lang="de-DE" sz="1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r>
              <a:rPr lang="de-DE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030 – 927 028 15 (Hr. </a:t>
            </a:r>
            <a:r>
              <a:rPr lang="de-DE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DE" sz="2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arczok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371600" lvl="3" indent="0">
              <a:buNone/>
            </a:pPr>
            <a:r>
              <a:rPr lang="de-DE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0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enrico.marczok@usuma.com</a:t>
            </a:r>
            <a:endParaRPr lang="de-DE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Pearson </a:t>
            </a:r>
            <a:endParaRPr lang="de-DE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pPr lvl="1"/>
            <a:r>
              <a:rPr lang="de-DE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https://www.pearsonclinical.de/</a:t>
            </a:r>
            <a:endParaRPr lang="de-DE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38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7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Projektdarstellung 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376328"/>
            <a:ext cx="8596668" cy="4545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Movement Assessment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Battery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(M-ABC)</a:t>
            </a:r>
          </a:p>
          <a:p>
            <a:pPr marL="0" indent="0">
              <a:buNone/>
            </a:pPr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1. Version, 1992  „Movement ABC“ (keine deutsche Adaption vorhanden)</a:t>
            </a:r>
          </a:p>
          <a:p>
            <a:pPr marL="0" indent="0">
              <a:buNone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2. Version, 2015 „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Movement Assessment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Battery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M-ABC-2)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Testverfahren zur Erfassung der motorischen Fähigkeiten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Altersbereich: 3;0 bis 16;11 Jahren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7155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4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00" y="5921399"/>
            <a:ext cx="2414016" cy="77724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36" y="5864207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2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Projektdarstellung 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29543"/>
            <a:ext cx="8596668" cy="4511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M-ABC-3</a:t>
            </a:r>
          </a:p>
          <a:p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Standardisierungsversion für Erhebung einer </a:t>
            </a: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Normierungsstichprobe auf deutsch</a:t>
            </a:r>
          </a:p>
          <a:p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 2021 in den USA verfügbar</a:t>
            </a:r>
          </a:p>
          <a:p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Verfahren für die klinische Praxis bei Verdacht auf motorische (Entwicklungs-) Störungen bei Kindern und jungen Erwachsenen </a:t>
            </a:r>
          </a:p>
          <a:p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Altersgruppen: </a:t>
            </a:r>
            <a:endParaRPr lang="de-DE" dirty="0"/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3-6 Jahre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7-11 Jahre</a:t>
            </a:r>
          </a:p>
          <a:p>
            <a:pPr lvl="1"/>
            <a:r>
              <a:rPr lang="de-DE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12-25 Jahre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315069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5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978" y="5902953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58" y="5884230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0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87261"/>
            <a:ext cx="8596668" cy="445410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Begrüßung &amp; Vorstellung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Vorstellung USUMA &amp; Pearson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Projektdarstellung </a:t>
            </a:r>
          </a:p>
          <a:p>
            <a:pPr>
              <a:buFont typeface="+mj-lt"/>
              <a:buAutoNum type="arabicPeriod"/>
            </a:pPr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Testmaterialien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Testvorbereitung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Testdurchführung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Datenschutz &amp; Copyright </a:t>
            </a:r>
          </a:p>
          <a:p>
            <a:pPr>
              <a:buFont typeface="+mj-lt"/>
              <a:buAutoNum type="arabicPeriod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6261" y="6271551"/>
            <a:ext cx="734371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de-DE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717" y="5813068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19" y="5775621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64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7790" y="148861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Rekrutierung der Testperson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Testperson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passt in die Quote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Abgleich Ausschlusskriterien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Ggf. Einverständniserklärung der Erziehungsberechtigten</a:t>
            </a:r>
          </a:p>
          <a:p>
            <a:pPr lvl="1"/>
            <a:endParaRPr lang="de-DE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7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5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7790" y="148861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Anmeldung der Testperson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Bildungsniveau (der Hauptbezugsperson)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Geschlecht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Alter entsprechend Quotenplan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Anmeldung mit diesen Daten telefonisch oder per Mail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8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3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Projektablauf</a:t>
            </a:r>
            <a:endParaRPr lang="de-DE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54330" y="6299571"/>
            <a:ext cx="683339" cy="365125"/>
          </a:xfrm>
        </p:spPr>
        <p:txBody>
          <a:bodyPr/>
          <a:lstStyle/>
          <a:p>
            <a:pPr algn="ctr"/>
            <a:fld id="{C4127AF2-5AB5-496B-BD77-994730B56AAE}" type="slidenum">
              <a:rPr lang="de-DE" sz="16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9</a:t>
            </a:fld>
            <a:endParaRPr lang="de-DE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985" y="5887456"/>
            <a:ext cx="2414016" cy="777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1" y="5850009"/>
            <a:ext cx="1799792" cy="814687"/>
          </a:xfrm>
          <a:prstGeom prst="rect">
            <a:avLst/>
          </a:prstGeom>
        </p:spPr>
      </p:pic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299261"/>
              </p:ext>
            </p:extLst>
          </p:nvPr>
        </p:nvGraphicFramePr>
        <p:xfrm>
          <a:off x="1546668" y="1850318"/>
          <a:ext cx="6858000" cy="381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008">
                  <a:extLst>
                    <a:ext uri="{9D8B030D-6E8A-4147-A177-3AD203B41FA5}">
                      <a16:colId xmlns:a16="http://schemas.microsoft.com/office/drawing/2014/main" val="337118323"/>
                    </a:ext>
                  </a:extLst>
                </a:gridCol>
                <a:gridCol w="873211">
                  <a:extLst>
                    <a:ext uri="{9D8B030D-6E8A-4147-A177-3AD203B41FA5}">
                      <a16:colId xmlns:a16="http://schemas.microsoft.com/office/drawing/2014/main" val="3084988240"/>
                    </a:ext>
                  </a:extLst>
                </a:gridCol>
                <a:gridCol w="776781">
                  <a:extLst>
                    <a:ext uri="{9D8B030D-6E8A-4147-A177-3AD203B41FA5}">
                      <a16:colId xmlns:a16="http://schemas.microsoft.com/office/drawing/2014/main" val="327638298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8493802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630681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0976402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79537707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7126356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3123037"/>
                    </a:ext>
                  </a:extLst>
                </a:gridCol>
              </a:tblGrid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Alter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Altersbereich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Abschluss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2862397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HS/ohne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PTO/RS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FHR/HSR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8930248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Geschlecht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3333309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W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W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W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Summe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516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31</a:t>
                      </a:r>
                      <a:endParaRPr lang="de-D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3:0-3:5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767105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32</a:t>
                      </a:r>
                      <a:endParaRPr lang="de-DE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3:6-3:11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673300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33</a:t>
                      </a:r>
                      <a:endParaRPr lang="de-DE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4:0-4:5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09845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34</a:t>
                      </a:r>
                      <a:endParaRPr lang="de-DE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4:6-4:11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81639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35</a:t>
                      </a:r>
                      <a:endParaRPr lang="de-DE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5:0-5:5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31095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36</a:t>
                      </a:r>
                      <a:endParaRPr lang="de-DE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5:6-5:11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04917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37</a:t>
                      </a:r>
                      <a:endParaRPr lang="de-DE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6:0-6:11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258771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38</a:t>
                      </a:r>
                      <a:endParaRPr lang="de-DE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7:0-7:11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00283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39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8:0-8:11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7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21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95527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40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9:0-9:11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7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170265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41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10:0-10:11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01351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42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11:0-11:11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27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160449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43</a:t>
                      </a:r>
                      <a:endParaRPr lang="de-DE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12:0-14:11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07101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44</a:t>
                      </a:r>
                      <a:endParaRPr lang="de-DE" sz="11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15:0-18:11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88596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45</a:t>
                      </a:r>
                      <a:endParaRPr lang="de-DE" sz="11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19:0-25:11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479046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Summe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46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52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249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367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26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Blaugrü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1767</Words>
  <Application>Microsoft Office PowerPoint</Application>
  <PresentationFormat>Breitbild</PresentationFormat>
  <Paragraphs>522</Paragraphs>
  <Slides>38</Slides>
  <Notes>1</Notes>
  <HiddenSlides>3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44" baseType="lpstr">
      <vt:lpstr>Arial</vt:lpstr>
      <vt:lpstr>Calibri</vt:lpstr>
      <vt:lpstr>Trebuchet MS</vt:lpstr>
      <vt:lpstr>Wingdings</vt:lpstr>
      <vt:lpstr>Wingdings 3</vt:lpstr>
      <vt:lpstr>Facette</vt:lpstr>
      <vt:lpstr>M-ABC-3 </vt:lpstr>
      <vt:lpstr>Ablauf</vt:lpstr>
      <vt:lpstr>Vorstellung </vt:lpstr>
      <vt:lpstr>Projektdarstellung </vt:lpstr>
      <vt:lpstr>Projektdarstellung </vt:lpstr>
      <vt:lpstr>Ablauf</vt:lpstr>
      <vt:lpstr>Projektablauf</vt:lpstr>
      <vt:lpstr>Projektablauf</vt:lpstr>
      <vt:lpstr>Projektablauf</vt:lpstr>
      <vt:lpstr>Projektablauf</vt:lpstr>
      <vt:lpstr>Projektablauf </vt:lpstr>
      <vt:lpstr>Projektablauf </vt:lpstr>
      <vt:lpstr>Projektablauf </vt:lpstr>
      <vt:lpstr>Projektablauf</vt:lpstr>
      <vt:lpstr>Projektablauf</vt:lpstr>
      <vt:lpstr>Ablauf</vt:lpstr>
      <vt:lpstr>Testmaterialien</vt:lpstr>
      <vt:lpstr>Protokollbogen</vt:lpstr>
      <vt:lpstr>Manual(S. 13/14)</vt:lpstr>
      <vt:lpstr>Fragebogen (Fremd- &amp; Selbsteinschätzung, S. 13)</vt:lpstr>
      <vt:lpstr>Ablauf</vt:lpstr>
      <vt:lpstr>Testvorbereitung</vt:lpstr>
      <vt:lpstr>Testvorbereitung</vt:lpstr>
      <vt:lpstr>Testvorbereitung</vt:lpstr>
      <vt:lpstr>Testvorbereitung</vt:lpstr>
      <vt:lpstr>Ablauf</vt:lpstr>
      <vt:lpstr>Testdurchführung</vt:lpstr>
      <vt:lpstr>Testdurchführung</vt:lpstr>
      <vt:lpstr>Testdurchführung</vt:lpstr>
      <vt:lpstr>Testdurchführung</vt:lpstr>
      <vt:lpstr>Testdurchführung</vt:lpstr>
      <vt:lpstr>Testdurchführung</vt:lpstr>
      <vt:lpstr>Protokollbogen</vt:lpstr>
      <vt:lpstr>Materialien (S. 15)</vt:lpstr>
      <vt:lpstr>Ablauf</vt:lpstr>
      <vt:lpstr>Datenschutz und Copyright </vt:lpstr>
      <vt:lpstr>Feedback </vt:lpstr>
      <vt:lpstr>Kontakt &amp; Informationen</vt:lpstr>
    </vt:vector>
  </TitlesOfParts>
  <Company>USUMA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M-ABC-3 </dc:title>
  <dc:creator>16</dc:creator>
  <cp:lastModifiedBy>2</cp:lastModifiedBy>
  <cp:revision>158</cp:revision>
  <dcterms:created xsi:type="dcterms:W3CDTF">2023-02-08T13:07:04Z</dcterms:created>
  <dcterms:modified xsi:type="dcterms:W3CDTF">2024-01-05T13:55:02Z</dcterms:modified>
</cp:coreProperties>
</file>